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60" r:id="rId4"/>
    <p:sldId id="262" r:id="rId5"/>
    <p:sldId id="265" r:id="rId6"/>
    <p:sldId id="266" r:id="rId7"/>
    <p:sldId id="268" r:id="rId8"/>
    <p:sldId id="261" r:id="rId9"/>
    <p:sldId id="25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995" autoAdjust="0"/>
  </p:normalViewPr>
  <p:slideViewPr>
    <p:cSldViewPr snapToGrid="0">
      <p:cViewPr>
        <p:scale>
          <a:sx n="66" d="100"/>
          <a:sy n="66" d="100"/>
        </p:scale>
        <p:origin x="60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84FED1-7EDE-4C24-83B9-08784273A875}" type="datetimeFigureOut">
              <a:rPr lang="de-DE" smtClean="0"/>
              <a:t>08.06.2021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976E5-04CA-4B35-9797-66AEF50A4EB4}" type="slidenum">
              <a:rPr lang="de-DE" smtClean="0"/>
              <a:t>‹Nr.›</a:t>
            </a:fld>
            <a:endParaRPr lang="de-DE"/>
          </a:p>
        </p:txBody>
      </p:sp>
    </p:spTree>
    <p:extLst>
      <p:ext uri="{BB962C8B-B14F-4D97-AF65-F5344CB8AC3E}">
        <p14:creationId xmlns:p14="http://schemas.microsoft.com/office/powerpoint/2010/main" val="302253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A1C9192-A545-4ED3-AA81-3F93C82654A2}" type="datetimeFigureOut">
              <a:rPr lang="de-DE" smtClean="0"/>
              <a:t>08.06.2021</a:t>
            </a:fld>
            <a:endParaRPr lang="de-DE"/>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de-DE"/>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36D25B9-12B9-4634-8EEB-769D1EFAB65F}" type="slidenum">
              <a:rPr lang="de-DE" smtClean="0"/>
              <a:t>‹Nr.›</a:t>
            </a:fld>
            <a:endParaRPr lang="de-DE"/>
          </a:p>
        </p:txBody>
      </p:sp>
    </p:spTree>
    <p:extLst>
      <p:ext uri="{BB962C8B-B14F-4D97-AF65-F5344CB8AC3E}">
        <p14:creationId xmlns:p14="http://schemas.microsoft.com/office/powerpoint/2010/main" val="423815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A1C9192-A545-4ED3-AA81-3F93C82654A2}" type="datetimeFigureOut">
              <a:rPr lang="de-DE" smtClean="0"/>
              <a:t>08.06.2021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6D25B9-12B9-4634-8EEB-769D1EFAB65F}" type="slidenum">
              <a:rPr lang="de-DE" smtClean="0"/>
              <a:t>‹Nr.›</a:t>
            </a:fld>
            <a:endParaRPr lang="de-DE"/>
          </a:p>
        </p:txBody>
      </p:sp>
    </p:spTree>
    <p:extLst>
      <p:ext uri="{BB962C8B-B14F-4D97-AF65-F5344CB8AC3E}">
        <p14:creationId xmlns:p14="http://schemas.microsoft.com/office/powerpoint/2010/main" val="3844203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A1C9192-A545-4ED3-AA81-3F93C82654A2}" type="datetimeFigureOut">
              <a:rPr lang="de-DE" smtClean="0"/>
              <a:t>08.06.2021</a:t>
            </a:fld>
            <a:endParaRPr lang="de-DE"/>
          </a:p>
        </p:txBody>
      </p:sp>
      <p:sp>
        <p:nvSpPr>
          <p:cNvPr id="5" name="Footer Placeholder 4"/>
          <p:cNvSpPr>
            <a:spLocks noGrp="1"/>
          </p:cNvSpPr>
          <p:nvPr>
            <p:ph type="ftr" sz="quarter" idx="11"/>
          </p:nvPr>
        </p:nvSpPr>
        <p:spPr>
          <a:xfrm>
            <a:off x="774923" y="5951811"/>
            <a:ext cx="7896279" cy="365125"/>
          </a:xfrm>
        </p:spPr>
        <p:txBody>
          <a:bodyPr/>
          <a:lstStyle/>
          <a:p>
            <a:endParaRPr lang="de-DE"/>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36D25B9-12B9-4634-8EEB-769D1EFAB65F}" type="slidenum">
              <a:rPr lang="de-DE" smtClean="0"/>
              <a:t>‹Nr.›</a:t>
            </a:fld>
            <a:endParaRPr lang="de-DE"/>
          </a:p>
        </p:txBody>
      </p:sp>
    </p:spTree>
    <p:extLst>
      <p:ext uri="{BB962C8B-B14F-4D97-AF65-F5344CB8AC3E}">
        <p14:creationId xmlns:p14="http://schemas.microsoft.com/office/powerpoint/2010/main" val="3791119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de-DE"/>
              <a:t>Mastertitelformat bearbeiten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A1C9192-A545-4ED3-AA81-3F93C82654A2}" type="datetimeFigureOut">
              <a:rPr lang="de-DE" smtClean="0"/>
              <a:t>08.06.2021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a:xfrm>
            <a:off x="10558300" y="5956137"/>
            <a:ext cx="1052508" cy="365125"/>
          </a:xfrm>
        </p:spPr>
        <p:txBody>
          <a:bodyPr/>
          <a:lstStyle/>
          <a:p>
            <a:fld id="{936D25B9-12B9-4634-8EEB-769D1EFAB65F}" type="slidenum">
              <a:rPr lang="de-DE" smtClean="0"/>
              <a:t>‹Nr.›</a:t>
            </a:fld>
            <a:endParaRPr lang="de-DE"/>
          </a:p>
        </p:txBody>
      </p:sp>
    </p:spTree>
    <p:extLst>
      <p:ext uri="{BB962C8B-B14F-4D97-AF65-F5344CB8AC3E}">
        <p14:creationId xmlns:p14="http://schemas.microsoft.com/office/powerpoint/2010/main" val="1387350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de-DE"/>
              <a:t>Mastertitelformat bearbeiten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A1C9192-A545-4ED3-AA81-3F93C82654A2}" type="datetimeFigureOut">
              <a:rPr lang="de-DE" smtClean="0"/>
              <a:t>08.06.2021</a:t>
            </a:fld>
            <a:endParaRPr lang="de-DE"/>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de-DE"/>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36D25B9-12B9-4634-8EEB-769D1EFAB65F}" type="slidenum">
              <a:rPr lang="de-DE" smtClean="0"/>
              <a:t>‹Nr.›</a:t>
            </a:fld>
            <a:endParaRPr lang="de-DE"/>
          </a:p>
        </p:txBody>
      </p:sp>
    </p:spTree>
    <p:extLst>
      <p:ext uri="{BB962C8B-B14F-4D97-AF65-F5344CB8AC3E}">
        <p14:creationId xmlns:p14="http://schemas.microsoft.com/office/powerpoint/2010/main" val="292597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de-DE"/>
              <a:t>Mastertitelformat bearbeiten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CA1C9192-A545-4ED3-AA81-3F93C82654A2}" type="datetimeFigureOut">
              <a:rPr lang="de-DE" smtClean="0"/>
              <a:t>08.06.2021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6D25B9-12B9-4634-8EEB-769D1EFAB65F}" type="slidenum">
              <a:rPr lang="de-DE" smtClean="0"/>
              <a:t>‹Nr.›</a:t>
            </a:fld>
            <a:endParaRPr lang="de-DE"/>
          </a:p>
        </p:txBody>
      </p:sp>
    </p:spTree>
    <p:extLst>
      <p:ext uri="{BB962C8B-B14F-4D97-AF65-F5344CB8AC3E}">
        <p14:creationId xmlns:p14="http://schemas.microsoft.com/office/powerpoint/2010/main" val="360818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de-DE"/>
              <a:t>Mastertitelformat bearbeiten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CA1C9192-A545-4ED3-AA81-3F93C82654A2}" type="datetimeFigureOut">
              <a:rPr lang="de-DE" smtClean="0"/>
              <a:t>08.06.2021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36D25B9-12B9-4634-8EEB-769D1EFAB65F}" type="slidenum">
              <a:rPr lang="de-DE" smtClean="0"/>
              <a:t>‹Nr.›</a:t>
            </a:fld>
            <a:endParaRPr lang="de-DE"/>
          </a:p>
        </p:txBody>
      </p:sp>
    </p:spTree>
    <p:extLst>
      <p:ext uri="{BB962C8B-B14F-4D97-AF65-F5344CB8AC3E}">
        <p14:creationId xmlns:p14="http://schemas.microsoft.com/office/powerpoint/2010/main" val="1523791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CA1C9192-A545-4ED3-AA81-3F93C82654A2}" type="datetimeFigureOut">
              <a:rPr lang="de-DE" smtClean="0"/>
              <a:t>08.06.2021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36D25B9-12B9-4634-8EEB-769D1EFAB65F}" type="slidenum">
              <a:rPr lang="de-DE" smtClean="0"/>
              <a:t>‹Nr.›</a:t>
            </a:fld>
            <a:endParaRPr lang="de-DE"/>
          </a:p>
        </p:txBody>
      </p:sp>
    </p:spTree>
    <p:extLst>
      <p:ext uri="{BB962C8B-B14F-4D97-AF65-F5344CB8AC3E}">
        <p14:creationId xmlns:p14="http://schemas.microsoft.com/office/powerpoint/2010/main" val="2557318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C9192-A545-4ED3-AA81-3F93C82654A2}" type="datetimeFigureOut">
              <a:rPr lang="de-DE" smtClean="0"/>
              <a:t>08.06.2021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36D25B9-12B9-4634-8EEB-769D1EFAB65F}" type="slidenum">
              <a:rPr lang="de-DE" smtClean="0"/>
              <a:t>‹Nr.›</a:t>
            </a:fld>
            <a:endParaRPr lang="de-DE"/>
          </a:p>
        </p:txBody>
      </p:sp>
    </p:spTree>
    <p:extLst>
      <p:ext uri="{BB962C8B-B14F-4D97-AF65-F5344CB8AC3E}">
        <p14:creationId xmlns:p14="http://schemas.microsoft.com/office/powerpoint/2010/main" val="384267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de-DE"/>
              <a:t>Mastertitelformat bearbeiten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A1C9192-A545-4ED3-AA81-3F93C82654A2}" type="datetimeFigureOut">
              <a:rPr lang="de-DE" smtClean="0"/>
              <a:t>08.06.2021</a:t>
            </a:fld>
            <a:endParaRPr lang="de-DE"/>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36D25B9-12B9-4634-8EEB-769D1EFAB65F}" type="slidenum">
              <a:rPr lang="de-DE" smtClean="0"/>
              <a:t>‹Nr.›</a:t>
            </a:fld>
            <a:endParaRPr lang="de-DE"/>
          </a:p>
        </p:txBody>
      </p:sp>
    </p:spTree>
    <p:extLst>
      <p:ext uri="{BB962C8B-B14F-4D97-AF65-F5344CB8AC3E}">
        <p14:creationId xmlns:p14="http://schemas.microsoft.com/office/powerpoint/2010/main" val="1235069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CA1C9192-A545-4ED3-AA81-3F93C82654A2}" type="datetimeFigureOut">
              <a:rPr lang="de-DE" smtClean="0"/>
              <a:t>08.06.2021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6D25B9-12B9-4634-8EEB-769D1EFAB65F}" type="slidenum">
              <a:rPr lang="de-DE" smtClean="0"/>
              <a:t>‹Nr.›</a:t>
            </a:fld>
            <a:endParaRPr lang="de-DE"/>
          </a:p>
        </p:txBody>
      </p:sp>
    </p:spTree>
    <p:extLst>
      <p:ext uri="{BB962C8B-B14F-4D97-AF65-F5344CB8AC3E}">
        <p14:creationId xmlns:p14="http://schemas.microsoft.com/office/powerpoint/2010/main" val="3867046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A1C9192-A545-4ED3-AA81-3F93C82654A2}" type="datetimeFigureOut">
              <a:rPr lang="de-DE" smtClean="0"/>
              <a:t>08.06.2021</a:t>
            </a:fld>
            <a:endParaRPr lang="de-DE"/>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de-DE"/>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36D25B9-12B9-4634-8EEB-769D1EFAB65F}" type="slidenum">
              <a:rPr lang="de-DE" smtClean="0"/>
              <a:t>‹Nr.›</a:t>
            </a:fld>
            <a:endParaRPr lang="de-DE"/>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400853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sychologie.uni-freiburg.de/studium.lehre/bachelor-of-science-psychologie-ab-2021/studienaufba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B3E3C-51F8-4BA3-B5DA-DC2E5FF4D7C4}"/>
              </a:ext>
            </a:extLst>
          </p:cNvPr>
          <p:cNvSpPr>
            <a:spLocks noGrp="1"/>
          </p:cNvSpPr>
          <p:nvPr>
            <p:ph type="ctrTitle"/>
          </p:nvPr>
        </p:nvSpPr>
        <p:spPr/>
        <p:txBody>
          <a:bodyPr/>
          <a:lstStyle/>
          <a:p>
            <a:r>
              <a:rPr lang="de-DE" dirty="0"/>
              <a:t>Umstellung B.Sc. </a:t>
            </a:r>
            <a:r>
              <a:rPr lang="de-DE"/>
              <a:t>Psychologie </a:t>
            </a:r>
            <a:r>
              <a:rPr lang="de-DE" dirty="0"/>
              <a:t>in Freiburg</a:t>
            </a:r>
          </a:p>
        </p:txBody>
      </p:sp>
      <p:sp>
        <p:nvSpPr>
          <p:cNvPr id="3" name="Untertitel 2">
            <a:extLst>
              <a:ext uri="{FF2B5EF4-FFF2-40B4-BE49-F238E27FC236}">
                <a16:creationId xmlns:a16="http://schemas.microsoft.com/office/drawing/2014/main" id="{1C8EE1B2-72A8-4015-9614-77D772066CBE}"/>
              </a:ext>
            </a:extLst>
          </p:cNvPr>
          <p:cNvSpPr>
            <a:spLocks noGrp="1"/>
          </p:cNvSpPr>
          <p:nvPr>
            <p:ph type="subTitle" idx="1"/>
          </p:nvPr>
        </p:nvSpPr>
        <p:spPr/>
        <p:txBody>
          <a:bodyPr>
            <a:normAutofit/>
          </a:bodyPr>
          <a:lstStyle/>
          <a:p>
            <a:r>
              <a:rPr lang="de-DE" sz="2400" dirty="0"/>
              <a:t>Stand 3.6.2021</a:t>
            </a:r>
          </a:p>
        </p:txBody>
      </p:sp>
      <p:sp>
        <p:nvSpPr>
          <p:cNvPr id="4" name="Textfeld 3">
            <a:extLst>
              <a:ext uri="{FF2B5EF4-FFF2-40B4-BE49-F238E27FC236}">
                <a16:creationId xmlns:a16="http://schemas.microsoft.com/office/drawing/2014/main" id="{AFADB11B-6610-4932-AB14-710BBB767193}"/>
              </a:ext>
            </a:extLst>
          </p:cNvPr>
          <p:cNvSpPr txBox="1"/>
          <p:nvPr/>
        </p:nvSpPr>
        <p:spPr>
          <a:xfrm>
            <a:off x="581191" y="4769168"/>
            <a:ext cx="10510787" cy="1477328"/>
          </a:xfrm>
          <a:prstGeom prst="rect">
            <a:avLst/>
          </a:prstGeom>
          <a:noFill/>
        </p:spPr>
        <p:txBody>
          <a:bodyPr wrap="square" rtlCol="0">
            <a:spAutoFit/>
          </a:bodyPr>
          <a:lstStyle/>
          <a:p>
            <a:r>
              <a:rPr lang="de-DE" dirty="0">
                <a:solidFill>
                  <a:schemeClr val="bg1"/>
                </a:solidFill>
              </a:rPr>
              <a:t>Die folgenden Informationen wurden von der Fachschaft nach bestem Wissen und gewissen zusammengetragen, um eine übersichtliche Zusammenfassung für die Studierenden zu erstellen. Daher kann keine Gewähr für die Richtigkeit übernommen werden. </a:t>
            </a:r>
          </a:p>
          <a:p>
            <a:endParaRPr lang="de-DE" dirty="0">
              <a:solidFill>
                <a:schemeClr val="bg1"/>
              </a:solidFill>
            </a:endParaRPr>
          </a:p>
          <a:p>
            <a:r>
              <a:rPr lang="de-DE" dirty="0">
                <a:solidFill>
                  <a:schemeClr val="bg1"/>
                </a:solidFill>
              </a:rPr>
              <a:t>Verbindliche Informationen kann nur das Prüfungsamt liefern.</a:t>
            </a:r>
          </a:p>
        </p:txBody>
      </p:sp>
    </p:spTree>
    <p:extLst>
      <p:ext uri="{BB962C8B-B14F-4D97-AF65-F5344CB8AC3E}">
        <p14:creationId xmlns:p14="http://schemas.microsoft.com/office/powerpoint/2010/main" val="3612166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BA292-D4D5-436C-91D7-0D221CDD0DE6}"/>
              </a:ext>
            </a:extLst>
          </p:cNvPr>
          <p:cNvSpPr>
            <a:spLocks noGrp="1"/>
          </p:cNvSpPr>
          <p:nvPr>
            <p:ph type="title"/>
          </p:nvPr>
        </p:nvSpPr>
        <p:spPr/>
        <p:txBody>
          <a:bodyPr/>
          <a:lstStyle/>
          <a:p>
            <a:r>
              <a:rPr lang="de-DE" dirty="0"/>
              <a:t>Zukünftige Jahrgänge</a:t>
            </a:r>
          </a:p>
        </p:txBody>
      </p:sp>
      <p:sp>
        <p:nvSpPr>
          <p:cNvPr id="3" name="Inhaltsplatzhalter 2">
            <a:extLst>
              <a:ext uri="{FF2B5EF4-FFF2-40B4-BE49-F238E27FC236}">
                <a16:creationId xmlns:a16="http://schemas.microsoft.com/office/drawing/2014/main" id="{8B995979-5B6D-44C1-88D0-2548696B65FA}"/>
              </a:ext>
            </a:extLst>
          </p:cNvPr>
          <p:cNvSpPr>
            <a:spLocks noGrp="1"/>
          </p:cNvSpPr>
          <p:nvPr>
            <p:ph idx="1"/>
          </p:nvPr>
        </p:nvSpPr>
        <p:spPr/>
        <p:txBody>
          <a:bodyPr/>
          <a:lstStyle/>
          <a:p>
            <a:r>
              <a:rPr lang="de-DE" dirty="0"/>
              <a:t>Einführung der neuen Studien-/ Prüfungsordnung ab WS 2021/22 </a:t>
            </a:r>
          </a:p>
          <a:p>
            <a:r>
              <a:rPr lang="de-DE" dirty="0"/>
              <a:t>Studium nach neuem System</a:t>
            </a:r>
          </a:p>
          <a:p>
            <a:r>
              <a:rPr lang="de-DE" dirty="0"/>
              <a:t>Bei polyvalentem Abschluss (durch approbationsordnungskonforme Praktika) KLIPP-Master und Approbation möglich</a:t>
            </a:r>
          </a:p>
        </p:txBody>
      </p:sp>
    </p:spTree>
    <p:extLst>
      <p:ext uri="{BB962C8B-B14F-4D97-AF65-F5344CB8AC3E}">
        <p14:creationId xmlns:p14="http://schemas.microsoft.com/office/powerpoint/2010/main" val="176472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BA292-D4D5-436C-91D7-0D221CDD0DE6}"/>
              </a:ext>
            </a:extLst>
          </p:cNvPr>
          <p:cNvSpPr>
            <a:spLocks noGrp="1"/>
          </p:cNvSpPr>
          <p:nvPr>
            <p:ph type="title"/>
          </p:nvPr>
        </p:nvSpPr>
        <p:spPr/>
        <p:txBody>
          <a:bodyPr/>
          <a:lstStyle/>
          <a:p>
            <a:r>
              <a:rPr lang="de-DE" dirty="0"/>
              <a:t>Jahrgang WS 20/21</a:t>
            </a:r>
          </a:p>
        </p:txBody>
      </p:sp>
      <p:sp>
        <p:nvSpPr>
          <p:cNvPr id="3" name="Inhaltsplatzhalter 2">
            <a:extLst>
              <a:ext uri="{FF2B5EF4-FFF2-40B4-BE49-F238E27FC236}">
                <a16:creationId xmlns:a16="http://schemas.microsoft.com/office/drawing/2014/main" id="{8B995979-5B6D-44C1-88D0-2548696B65FA}"/>
              </a:ext>
            </a:extLst>
          </p:cNvPr>
          <p:cNvSpPr>
            <a:spLocks noGrp="1"/>
          </p:cNvSpPr>
          <p:nvPr>
            <p:ph idx="1"/>
          </p:nvPr>
        </p:nvSpPr>
        <p:spPr/>
        <p:txBody>
          <a:bodyPr>
            <a:normAutofit/>
          </a:bodyPr>
          <a:lstStyle/>
          <a:p>
            <a:r>
              <a:rPr lang="de-DE" dirty="0"/>
              <a:t>Umschreibung zum WS 21/22 automatisch für alle</a:t>
            </a:r>
          </a:p>
          <a:p>
            <a:r>
              <a:rPr lang="de-DE" dirty="0"/>
              <a:t>Widersprich gegen Umschreibung möglich</a:t>
            </a:r>
          </a:p>
          <a:p>
            <a:r>
              <a:rPr lang="de-DE" dirty="0"/>
              <a:t>Alle bisherigen Leistungen werden übernommen</a:t>
            </a:r>
          </a:p>
          <a:p>
            <a:r>
              <a:rPr lang="de-DE" dirty="0"/>
              <a:t>Übergangslösungen:</a:t>
            </a:r>
          </a:p>
          <a:p>
            <a:pPr lvl="1"/>
            <a:r>
              <a:rPr lang="de-DE" dirty="0"/>
              <a:t>Störungslehre im 3. FS (statt Entwicklung)</a:t>
            </a:r>
          </a:p>
          <a:p>
            <a:pPr lvl="1"/>
            <a:r>
              <a:rPr lang="de-DE" dirty="0"/>
              <a:t>Medizin im 4. FS (nachgeholt aus neuem 2. FS; statt Störungslehre)</a:t>
            </a:r>
          </a:p>
          <a:p>
            <a:r>
              <a:rPr lang="de-DE" dirty="0"/>
              <a:t>KLIPP-Master voraussichtlich ab WS 23/24</a:t>
            </a:r>
          </a:p>
          <a:p>
            <a:r>
              <a:rPr lang="de-DE" dirty="0"/>
              <a:t>Informationen auf Website des Instituts: </a:t>
            </a:r>
            <a:r>
              <a:rPr lang="de-DE" dirty="0">
                <a:solidFill>
                  <a:schemeClr val="accent1">
                    <a:lumMod val="60000"/>
                    <a:lumOff val="40000"/>
                  </a:schemeClr>
                </a:solidFill>
                <a:hlinkClick r:id="rId2">
                  <a:extLst>
                    <a:ext uri="{A12FA001-AC4F-418D-AE19-62706E023703}">
                      <ahyp:hlinkClr xmlns:ahyp="http://schemas.microsoft.com/office/drawing/2018/hyperlinkcolor" val="tx"/>
                    </a:ext>
                  </a:extLst>
                </a:hlinkClick>
              </a:rPr>
              <a:t>https://www.psychologie.uni-freiburg.de/studium.lehre/bachelor-of-science-psychologie-ab-2021/studienaufbau</a:t>
            </a:r>
            <a:endParaRPr lang="de-DE" dirty="0">
              <a:solidFill>
                <a:schemeClr val="accent1">
                  <a:lumMod val="60000"/>
                  <a:lumOff val="40000"/>
                </a:schemeClr>
              </a:solidFill>
            </a:endParaRPr>
          </a:p>
        </p:txBody>
      </p:sp>
    </p:spTree>
    <p:extLst>
      <p:ext uri="{BB962C8B-B14F-4D97-AF65-F5344CB8AC3E}">
        <p14:creationId xmlns:p14="http://schemas.microsoft.com/office/powerpoint/2010/main" val="36136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BA292-D4D5-436C-91D7-0D221CDD0DE6}"/>
              </a:ext>
            </a:extLst>
          </p:cNvPr>
          <p:cNvSpPr>
            <a:spLocks noGrp="1"/>
          </p:cNvSpPr>
          <p:nvPr>
            <p:ph type="title"/>
          </p:nvPr>
        </p:nvSpPr>
        <p:spPr/>
        <p:txBody>
          <a:bodyPr/>
          <a:lstStyle/>
          <a:p>
            <a:r>
              <a:rPr lang="de-DE" dirty="0"/>
              <a:t>Umstellung - Allgemeines</a:t>
            </a:r>
          </a:p>
        </p:txBody>
      </p:sp>
      <p:sp>
        <p:nvSpPr>
          <p:cNvPr id="3" name="Inhaltsplatzhalter 2">
            <a:extLst>
              <a:ext uri="{FF2B5EF4-FFF2-40B4-BE49-F238E27FC236}">
                <a16:creationId xmlns:a16="http://schemas.microsoft.com/office/drawing/2014/main" id="{8B995979-5B6D-44C1-88D0-2548696B65FA}"/>
              </a:ext>
            </a:extLst>
          </p:cNvPr>
          <p:cNvSpPr>
            <a:spLocks noGrp="1"/>
          </p:cNvSpPr>
          <p:nvPr>
            <p:ph idx="1"/>
          </p:nvPr>
        </p:nvSpPr>
        <p:spPr/>
        <p:txBody>
          <a:bodyPr/>
          <a:lstStyle/>
          <a:p>
            <a:r>
              <a:rPr lang="de-DE" dirty="0"/>
              <a:t>Änderung der bestehenden PO </a:t>
            </a:r>
            <a:r>
              <a:rPr lang="de-DE" dirty="0">
                <a:sym typeface="Wingdings" panose="05000000000000000000" pitchFamily="2" charset="2"/>
              </a:rPr>
              <a:t></a:t>
            </a:r>
            <a:r>
              <a:rPr lang="de-DE" dirty="0"/>
              <a:t> keine Neuakkreditierung</a:t>
            </a:r>
          </a:p>
          <a:p>
            <a:r>
              <a:rPr lang="de-DE" dirty="0"/>
              <a:t>Approbationskonform</a:t>
            </a:r>
          </a:p>
          <a:p>
            <a:r>
              <a:rPr lang="de-DE" dirty="0"/>
              <a:t>Polyvalent</a:t>
            </a:r>
          </a:p>
          <a:p>
            <a:r>
              <a:rPr lang="de-DE" dirty="0"/>
              <a:t>KLIPP-Master nur mit approbationskonformen Praktika möglich</a:t>
            </a:r>
          </a:p>
        </p:txBody>
      </p:sp>
    </p:spTree>
    <p:extLst>
      <p:ext uri="{BB962C8B-B14F-4D97-AF65-F5344CB8AC3E}">
        <p14:creationId xmlns:p14="http://schemas.microsoft.com/office/powerpoint/2010/main" val="37563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BA292-D4D5-436C-91D7-0D221CDD0DE6}"/>
              </a:ext>
            </a:extLst>
          </p:cNvPr>
          <p:cNvSpPr>
            <a:spLocks noGrp="1"/>
          </p:cNvSpPr>
          <p:nvPr>
            <p:ph type="title"/>
          </p:nvPr>
        </p:nvSpPr>
        <p:spPr/>
        <p:txBody>
          <a:bodyPr/>
          <a:lstStyle/>
          <a:p>
            <a:r>
              <a:rPr lang="de-DE" dirty="0"/>
              <a:t>Umstellung - Vergleich</a:t>
            </a:r>
          </a:p>
        </p:txBody>
      </p:sp>
      <p:sp>
        <p:nvSpPr>
          <p:cNvPr id="3" name="Inhaltsplatzhalter 2">
            <a:extLst>
              <a:ext uri="{FF2B5EF4-FFF2-40B4-BE49-F238E27FC236}">
                <a16:creationId xmlns:a16="http://schemas.microsoft.com/office/drawing/2014/main" id="{8B995979-5B6D-44C1-88D0-2548696B65FA}"/>
              </a:ext>
            </a:extLst>
          </p:cNvPr>
          <p:cNvSpPr>
            <a:spLocks noGrp="1"/>
          </p:cNvSpPr>
          <p:nvPr>
            <p:ph idx="1"/>
          </p:nvPr>
        </p:nvSpPr>
        <p:spPr>
          <a:xfrm>
            <a:off x="581192" y="2180496"/>
            <a:ext cx="11029615" cy="4191428"/>
          </a:xfrm>
        </p:spPr>
        <p:txBody>
          <a:bodyPr>
            <a:normAutofit/>
          </a:bodyPr>
          <a:lstStyle/>
          <a:p>
            <a:r>
              <a:rPr lang="de-DE" dirty="0"/>
              <a:t>Rausfallendes</a:t>
            </a:r>
          </a:p>
          <a:p>
            <a:pPr lvl="1"/>
            <a:r>
              <a:rPr lang="de-DE" dirty="0"/>
              <a:t>Qualitative Methoden</a:t>
            </a:r>
          </a:p>
          <a:p>
            <a:pPr lvl="1"/>
            <a:r>
              <a:rPr lang="de-DE" dirty="0"/>
              <a:t>Aufbaumodul L &amp; A</a:t>
            </a:r>
          </a:p>
          <a:p>
            <a:r>
              <a:rPr lang="de-DE" dirty="0"/>
              <a:t>Hinzukommendes</a:t>
            </a:r>
          </a:p>
          <a:p>
            <a:pPr lvl="1"/>
            <a:r>
              <a:rPr lang="de-DE" dirty="0"/>
              <a:t>Grundlagen der Medizin für die Psychotherapie (VL): 2. FS, 4 ECTS</a:t>
            </a:r>
          </a:p>
          <a:p>
            <a:pPr lvl="1"/>
            <a:r>
              <a:rPr lang="de-DE" dirty="0"/>
              <a:t>Grundlagen Pharmakologie (VL): 5. FS, 2 ECTS</a:t>
            </a:r>
          </a:p>
          <a:p>
            <a:pPr lvl="1"/>
            <a:r>
              <a:rPr lang="de-DE" dirty="0"/>
              <a:t>Kognitiv-affektive Neurowissenschaften (VL + SE): 6. FS, 5 ECTS</a:t>
            </a:r>
          </a:p>
          <a:p>
            <a:pPr lvl="1"/>
            <a:r>
              <a:rPr lang="de-DE" dirty="0"/>
              <a:t>Grundlagen der Pädagogik für die Psychotherapie (SE): 6. FS, 4 ECTS</a:t>
            </a:r>
          </a:p>
          <a:p>
            <a:r>
              <a:rPr lang="de-DE" dirty="0"/>
              <a:t>Inhaltlich (fast) gleich bleibendes, z.T. in anderem Semester:</a:t>
            </a:r>
          </a:p>
          <a:p>
            <a:pPr lvl="1"/>
            <a:r>
              <a:rPr lang="de-DE" dirty="0"/>
              <a:t>Entwicklungspsychologie, Sozialpsychologie, Allgemeine Psychologie 1+2, Biologische Psychologie,  Wirtschaftspsychologie, Pädagogische Psychologie, BOK, </a:t>
            </a:r>
            <a:r>
              <a:rPr lang="de-DE" dirty="0" err="1"/>
              <a:t>Vph</a:t>
            </a:r>
            <a:r>
              <a:rPr lang="de-DE" dirty="0"/>
              <a:t>, Forschungsorientiertes Praktikum (vorher: </a:t>
            </a:r>
            <a:r>
              <a:rPr lang="de-DE" dirty="0" err="1"/>
              <a:t>ExPra</a:t>
            </a:r>
            <a:r>
              <a:rPr lang="de-DE" dirty="0"/>
              <a:t>), Bachelorarbeit</a:t>
            </a:r>
          </a:p>
        </p:txBody>
      </p:sp>
    </p:spTree>
    <p:extLst>
      <p:ext uri="{BB962C8B-B14F-4D97-AF65-F5344CB8AC3E}">
        <p14:creationId xmlns:p14="http://schemas.microsoft.com/office/powerpoint/2010/main" val="3356730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BA292-D4D5-436C-91D7-0D221CDD0DE6}"/>
              </a:ext>
            </a:extLst>
          </p:cNvPr>
          <p:cNvSpPr>
            <a:spLocks noGrp="1"/>
          </p:cNvSpPr>
          <p:nvPr>
            <p:ph type="title"/>
          </p:nvPr>
        </p:nvSpPr>
        <p:spPr/>
        <p:txBody>
          <a:bodyPr/>
          <a:lstStyle/>
          <a:p>
            <a:r>
              <a:rPr lang="de-DE" dirty="0"/>
              <a:t>Umstellung - Vergleich</a:t>
            </a:r>
          </a:p>
        </p:txBody>
      </p:sp>
      <p:sp>
        <p:nvSpPr>
          <p:cNvPr id="3" name="Inhaltsplatzhalter 2">
            <a:extLst>
              <a:ext uri="{FF2B5EF4-FFF2-40B4-BE49-F238E27FC236}">
                <a16:creationId xmlns:a16="http://schemas.microsoft.com/office/drawing/2014/main" id="{8B995979-5B6D-44C1-88D0-2548696B65FA}"/>
              </a:ext>
            </a:extLst>
          </p:cNvPr>
          <p:cNvSpPr>
            <a:spLocks noGrp="1"/>
          </p:cNvSpPr>
          <p:nvPr>
            <p:ph idx="1"/>
          </p:nvPr>
        </p:nvSpPr>
        <p:spPr>
          <a:xfrm>
            <a:off x="581192" y="2180496"/>
            <a:ext cx="11029615" cy="4393559"/>
          </a:xfrm>
        </p:spPr>
        <p:txBody>
          <a:bodyPr>
            <a:normAutofit/>
          </a:bodyPr>
          <a:lstStyle/>
          <a:p>
            <a:r>
              <a:rPr lang="de-DE" dirty="0"/>
              <a:t>Veränderungen</a:t>
            </a:r>
          </a:p>
          <a:p>
            <a:pPr lvl="1"/>
            <a:r>
              <a:rPr lang="de-DE" dirty="0"/>
              <a:t>Orientierungsprüfungen: Sozialpsychologie (1. FS), Interferenzstatistik (2. FS)</a:t>
            </a:r>
          </a:p>
          <a:p>
            <a:pPr lvl="1"/>
            <a:r>
              <a:rPr lang="de-DE" dirty="0"/>
              <a:t>Methoden M1-3 (1.+2.FS): andere Aufteilung, insg. 26 statt 28 ECTS-Punkte</a:t>
            </a:r>
          </a:p>
          <a:p>
            <a:pPr lvl="1"/>
            <a:r>
              <a:rPr lang="de-DE" dirty="0"/>
              <a:t>Differentielle Psychologie: 5 statt 8 ECTS-Punkte</a:t>
            </a:r>
          </a:p>
          <a:p>
            <a:pPr lvl="1"/>
            <a:r>
              <a:rPr lang="de-DE" dirty="0"/>
              <a:t>VL Reha (4.FS, 8 ECTS) zu präventive und </a:t>
            </a:r>
            <a:r>
              <a:rPr lang="de-DE" dirty="0" err="1"/>
              <a:t>rehabilitive</a:t>
            </a:r>
            <a:r>
              <a:rPr lang="de-DE" dirty="0"/>
              <a:t> Konzepte (6.FS, 2 ECTS)</a:t>
            </a:r>
          </a:p>
          <a:p>
            <a:pPr lvl="1"/>
            <a:r>
              <a:rPr lang="de-DE" dirty="0"/>
              <a:t>Klinischer Bereich verändert (s. Bild), keine Wahlmöglichkeit</a:t>
            </a:r>
          </a:p>
          <a:p>
            <a:pPr lvl="1"/>
            <a:r>
              <a:rPr lang="de-DE" dirty="0"/>
              <a:t>Praktika</a:t>
            </a:r>
          </a:p>
          <a:p>
            <a:pPr lvl="2"/>
            <a:r>
              <a:rPr lang="de-DE" dirty="0"/>
              <a:t>Alt: Praktikum + Bericht: 8 Wochen, 12 ECTS</a:t>
            </a:r>
            <a:endParaRPr lang="de-DE" sz="1800" dirty="0"/>
          </a:p>
          <a:p>
            <a:pPr lvl="2">
              <a:tabLst>
                <a:tab pos="1250950" algn="l"/>
              </a:tabLst>
            </a:pPr>
            <a:r>
              <a:rPr lang="de-DE" dirty="0"/>
              <a:t>Neu: Orientierungspraktikum: 150h, 5 ECTS</a:t>
            </a:r>
            <a:br>
              <a:rPr lang="de-DE" dirty="0"/>
            </a:br>
            <a:r>
              <a:rPr lang="de-DE" dirty="0"/>
              <a:t>		Berufspraktikum: 240h, 8 ECTS</a:t>
            </a:r>
          </a:p>
          <a:p>
            <a:pPr lvl="1"/>
            <a:r>
              <a:rPr lang="de-DE" dirty="0"/>
              <a:t>Fachfremdes Wahlmodul 4 statt 6 ECTS-Punkte</a:t>
            </a:r>
          </a:p>
          <a:p>
            <a:pPr lvl="1"/>
            <a:r>
              <a:rPr lang="de-DE" dirty="0"/>
              <a:t>Verteilung der ECTS-Punkte über die </a:t>
            </a:r>
            <a:r>
              <a:rPr lang="de-DE" dirty="0" err="1"/>
              <a:t>Semesterx</a:t>
            </a:r>
            <a:endParaRPr lang="de-DE" dirty="0"/>
          </a:p>
        </p:txBody>
      </p:sp>
      <p:grpSp>
        <p:nvGrpSpPr>
          <p:cNvPr id="8" name="Gruppieren 7">
            <a:extLst>
              <a:ext uri="{FF2B5EF4-FFF2-40B4-BE49-F238E27FC236}">
                <a16:creationId xmlns:a16="http://schemas.microsoft.com/office/drawing/2014/main" id="{40C36094-7480-4449-8215-690F67A7E6F1}"/>
              </a:ext>
            </a:extLst>
          </p:cNvPr>
          <p:cNvGrpSpPr/>
          <p:nvPr/>
        </p:nvGrpSpPr>
        <p:grpSpPr>
          <a:xfrm>
            <a:off x="6843562" y="4177363"/>
            <a:ext cx="4197208" cy="2396691"/>
            <a:chOff x="6362298" y="3830855"/>
            <a:chExt cx="4562969" cy="2743200"/>
          </a:xfrm>
        </p:grpSpPr>
        <p:grpSp>
          <p:nvGrpSpPr>
            <p:cNvPr id="6" name="Gruppieren 5">
              <a:extLst>
                <a:ext uri="{FF2B5EF4-FFF2-40B4-BE49-F238E27FC236}">
                  <a16:creationId xmlns:a16="http://schemas.microsoft.com/office/drawing/2014/main" id="{777B24F2-C51B-4BAD-93A2-D50105800477}"/>
                </a:ext>
              </a:extLst>
            </p:cNvPr>
            <p:cNvGrpSpPr/>
            <p:nvPr/>
          </p:nvGrpSpPr>
          <p:grpSpPr>
            <a:xfrm>
              <a:off x="6756935" y="3830855"/>
              <a:ext cx="4168332" cy="2743200"/>
              <a:chOff x="6756935" y="3830855"/>
              <a:chExt cx="4168332" cy="2743200"/>
            </a:xfrm>
          </p:grpSpPr>
          <p:pic>
            <p:nvPicPr>
              <p:cNvPr id="4" name="Grafik 3">
                <a:extLst>
                  <a:ext uri="{FF2B5EF4-FFF2-40B4-BE49-F238E27FC236}">
                    <a16:creationId xmlns:a16="http://schemas.microsoft.com/office/drawing/2014/main" id="{75E8562F-636A-4738-BD03-4490D895819E}"/>
                  </a:ext>
                </a:extLst>
              </p:cNvPr>
              <p:cNvPicPr>
                <a:picLocks noChangeAspect="1"/>
              </p:cNvPicPr>
              <p:nvPr/>
            </p:nvPicPr>
            <p:blipFill rotWithShape="1">
              <a:blip r:embed="rId2"/>
              <a:srcRect l="1462" t="2488"/>
              <a:stretch/>
            </p:blipFill>
            <p:spPr>
              <a:xfrm>
                <a:off x="6776184" y="3830855"/>
                <a:ext cx="4149083" cy="2731062"/>
              </a:xfrm>
              <a:prstGeom prst="rect">
                <a:avLst/>
              </a:prstGeom>
            </p:spPr>
          </p:pic>
          <p:sp>
            <p:nvSpPr>
              <p:cNvPr id="5" name="Rechteck 4">
                <a:extLst>
                  <a:ext uri="{FF2B5EF4-FFF2-40B4-BE49-F238E27FC236}">
                    <a16:creationId xmlns:a16="http://schemas.microsoft.com/office/drawing/2014/main" id="{189C562B-064A-4185-AA17-56C6B14DB721}"/>
                  </a:ext>
                </a:extLst>
              </p:cNvPr>
              <p:cNvSpPr/>
              <p:nvPr/>
            </p:nvSpPr>
            <p:spPr>
              <a:xfrm>
                <a:off x="6756935" y="5784783"/>
                <a:ext cx="2069431" cy="78927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grpSp>
        <p:sp>
          <p:nvSpPr>
            <p:cNvPr id="7" name="Textfeld 6">
              <a:extLst>
                <a:ext uri="{FF2B5EF4-FFF2-40B4-BE49-F238E27FC236}">
                  <a16:creationId xmlns:a16="http://schemas.microsoft.com/office/drawing/2014/main" id="{12BEF9B3-C901-4EBE-B0FB-23DF2DF79CBC}"/>
                </a:ext>
              </a:extLst>
            </p:cNvPr>
            <p:cNvSpPr txBox="1"/>
            <p:nvPr/>
          </p:nvSpPr>
          <p:spPr>
            <a:xfrm>
              <a:off x="6362298" y="3919113"/>
              <a:ext cx="404261" cy="2642057"/>
            </a:xfrm>
            <a:prstGeom prst="rect">
              <a:avLst/>
            </a:prstGeom>
            <a:noFill/>
          </p:spPr>
          <p:txBody>
            <a:bodyPr wrap="square" rtlCol="0">
              <a:spAutoFit/>
            </a:bodyPr>
            <a:lstStyle/>
            <a:p>
              <a:pPr algn="ctr"/>
              <a:r>
                <a:rPr lang="de-DE" sz="1600" dirty="0"/>
                <a:t>FS</a:t>
              </a:r>
            </a:p>
            <a:p>
              <a:pPr algn="ctr"/>
              <a:r>
                <a:rPr lang="de-DE" sz="1600" dirty="0"/>
                <a:t>3</a:t>
              </a:r>
            </a:p>
            <a:p>
              <a:pPr algn="ctr"/>
              <a:endParaRPr lang="de-DE" sz="1600" dirty="0"/>
            </a:p>
            <a:p>
              <a:pPr algn="ctr"/>
              <a:endParaRPr lang="de-DE" sz="1600" dirty="0"/>
            </a:p>
            <a:p>
              <a:pPr algn="ctr"/>
              <a:r>
                <a:rPr lang="de-DE" sz="1600" dirty="0"/>
                <a:t>4</a:t>
              </a:r>
            </a:p>
            <a:p>
              <a:pPr algn="ctr"/>
              <a:endParaRPr lang="de-DE" sz="1600" dirty="0"/>
            </a:p>
            <a:p>
              <a:pPr algn="ctr"/>
              <a:endParaRPr lang="de-DE" sz="1600" dirty="0"/>
            </a:p>
            <a:p>
              <a:pPr algn="ctr"/>
              <a:endParaRPr lang="de-DE" sz="1600" dirty="0"/>
            </a:p>
            <a:p>
              <a:pPr algn="ctr"/>
              <a:r>
                <a:rPr lang="de-DE" sz="1600" dirty="0"/>
                <a:t>5</a:t>
              </a:r>
            </a:p>
          </p:txBody>
        </p:sp>
      </p:grpSp>
    </p:spTree>
    <p:extLst>
      <p:ext uri="{BB962C8B-B14F-4D97-AF65-F5344CB8AC3E}">
        <p14:creationId xmlns:p14="http://schemas.microsoft.com/office/powerpoint/2010/main" val="1143194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nhaltsplatzhalter 3">
            <a:extLst>
              <a:ext uri="{FF2B5EF4-FFF2-40B4-BE49-F238E27FC236}">
                <a16:creationId xmlns:a16="http://schemas.microsoft.com/office/drawing/2014/main" id="{511817BA-7A72-42A2-BD2A-10544D78D04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81192" y="84803"/>
            <a:ext cx="9611962" cy="6773197"/>
          </a:xfrm>
          <a:prstGeom prst="rect">
            <a:avLst/>
          </a:prstGeom>
        </p:spPr>
      </p:pic>
    </p:spTree>
    <p:extLst>
      <p:ext uri="{BB962C8B-B14F-4D97-AF65-F5344CB8AC3E}">
        <p14:creationId xmlns:p14="http://schemas.microsoft.com/office/powerpoint/2010/main" val="3869803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7BA292-D4D5-436C-91D7-0D221CDD0DE6}"/>
              </a:ext>
            </a:extLst>
          </p:cNvPr>
          <p:cNvSpPr>
            <a:spLocks noGrp="1"/>
          </p:cNvSpPr>
          <p:nvPr>
            <p:ph type="title"/>
          </p:nvPr>
        </p:nvSpPr>
        <p:spPr/>
        <p:txBody>
          <a:bodyPr/>
          <a:lstStyle/>
          <a:p>
            <a:r>
              <a:rPr lang="de-DE" dirty="0"/>
              <a:t>Höhere Fachsemester / Beginn vor 1.9.2020</a:t>
            </a:r>
          </a:p>
        </p:txBody>
      </p:sp>
      <p:sp>
        <p:nvSpPr>
          <p:cNvPr id="3" name="Inhaltsplatzhalter 2">
            <a:extLst>
              <a:ext uri="{FF2B5EF4-FFF2-40B4-BE49-F238E27FC236}">
                <a16:creationId xmlns:a16="http://schemas.microsoft.com/office/drawing/2014/main" id="{8B995979-5B6D-44C1-88D0-2548696B65FA}"/>
              </a:ext>
            </a:extLst>
          </p:cNvPr>
          <p:cNvSpPr>
            <a:spLocks noGrp="1"/>
          </p:cNvSpPr>
          <p:nvPr>
            <p:ph idx="1"/>
          </p:nvPr>
        </p:nvSpPr>
        <p:spPr>
          <a:xfrm>
            <a:off x="581192" y="2180496"/>
            <a:ext cx="11029615" cy="3678303"/>
          </a:xfrm>
        </p:spPr>
        <p:txBody>
          <a:bodyPr>
            <a:normAutofit/>
          </a:bodyPr>
          <a:lstStyle/>
          <a:p>
            <a:r>
              <a:rPr lang="de-DE" dirty="0"/>
              <a:t>Abschluss B.Sc. bis 30.09.2025 möglich</a:t>
            </a:r>
          </a:p>
          <a:p>
            <a:r>
              <a:rPr lang="de-DE" dirty="0"/>
              <a:t>Kein Übergang in neues System (Nachschulungen) geplant</a:t>
            </a:r>
            <a:br>
              <a:rPr lang="de-DE" dirty="0"/>
            </a:br>
            <a:r>
              <a:rPr lang="de-DE" dirty="0">
                <a:sym typeface="Wingdings" panose="05000000000000000000" pitchFamily="2" charset="2"/>
              </a:rPr>
              <a:t> möglichst </a:t>
            </a:r>
            <a:r>
              <a:rPr lang="de-DE" dirty="0"/>
              <a:t>in Regelstudienzeit bleiben</a:t>
            </a:r>
          </a:p>
          <a:p>
            <a:r>
              <a:rPr lang="de-DE" dirty="0"/>
              <a:t>Masterstudium der Psychologie nach „altem Recht“ + (postgraduale) Psychotherapieausbildung möglich</a:t>
            </a:r>
            <a:br>
              <a:rPr lang="de-DE" dirty="0"/>
            </a:br>
            <a:r>
              <a:rPr lang="de-DE" dirty="0">
                <a:sym typeface="Wingdings" panose="05000000000000000000" pitchFamily="2" charset="2"/>
              </a:rPr>
              <a:t> Wichtig:  ALLES muss bis 0</a:t>
            </a:r>
            <a:r>
              <a:rPr lang="de-DE" dirty="0"/>
              <a:t>1. September 2032 abgeschlossen sein</a:t>
            </a:r>
          </a:p>
          <a:p>
            <a:r>
              <a:rPr lang="de-DE" dirty="0"/>
              <a:t>Gewohnte Regelungen der PO gehen weiter</a:t>
            </a:r>
          </a:p>
          <a:p>
            <a:r>
              <a:rPr lang="de-DE" dirty="0"/>
              <a:t>Bereits geleistete Sonderveranstaltungen werden bescheinigt</a:t>
            </a:r>
          </a:p>
        </p:txBody>
      </p:sp>
    </p:spTree>
    <p:extLst>
      <p:ext uri="{BB962C8B-B14F-4D97-AF65-F5344CB8AC3E}">
        <p14:creationId xmlns:p14="http://schemas.microsoft.com/office/powerpoint/2010/main" val="1139992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6A2347-14EC-4FC6-B431-A930D2243C8F}"/>
              </a:ext>
            </a:extLst>
          </p:cNvPr>
          <p:cNvSpPr>
            <a:spLocks noGrp="1"/>
          </p:cNvSpPr>
          <p:nvPr>
            <p:ph type="title"/>
          </p:nvPr>
        </p:nvSpPr>
        <p:spPr/>
        <p:txBody>
          <a:bodyPr/>
          <a:lstStyle/>
          <a:p>
            <a:r>
              <a:rPr lang="de-DE" dirty="0"/>
              <a:t>Sonstiges</a:t>
            </a:r>
          </a:p>
        </p:txBody>
      </p:sp>
      <p:sp>
        <p:nvSpPr>
          <p:cNvPr id="3" name="Inhaltsplatzhalter 2">
            <a:extLst>
              <a:ext uri="{FF2B5EF4-FFF2-40B4-BE49-F238E27FC236}">
                <a16:creationId xmlns:a16="http://schemas.microsoft.com/office/drawing/2014/main" id="{3A115501-FCD8-4E0B-96C7-46BCA326E035}"/>
              </a:ext>
            </a:extLst>
          </p:cNvPr>
          <p:cNvSpPr>
            <a:spLocks noGrp="1"/>
          </p:cNvSpPr>
          <p:nvPr>
            <p:ph idx="1"/>
          </p:nvPr>
        </p:nvSpPr>
        <p:spPr/>
        <p:txBody>
          <a:bodyPr/>
          <a:lstStyle/>
          <a:p>
            <a:r>
              <a:rPr lang="de-DE" dirty="0"/>
              <a:t>Konflikt mit 60%-Finanzierung</a:t>
            </a:r>
          </a:p>
          <a:p>
            <a:r>
              <a:rPr lang="de-DE" dirty="0"/>
              <a:t>Neue Professuren in Diagnostik und Kinder- und Jugendpsychotherapie</a:t>
            </a:r>
          </a:p>
          <a:p>
            <a:r>
              <a:rPr lang="de-DE" dirty="0"/>
              <a:t>Keine VL Entwicklung im nächsten Jahr</a:t>
            </a:r>
          </a:p>
          <a:p>
            <a:r>
              <a:rPr lang="de-DE" dirty="0"/>
              <a:t>Noch unklar: Unterscheidung zwischen polyvalent/ nicht polyvalent auf Bachelorzeugnis (je nachdem welche Praktika absolviert wurden)</a:t>
            </a:r>
          </a:p>
        </p:txBody>
      </p:sp>
    </p:spTree>
    <p:extLst>
      <p:ext uri="{BB962C8B-B14F-4D97-AF65-F5344CB8AC3E}">
        <p14:creationId xmlns:p14="http://schemas.microsoft.com/office/powerpoint/2010/main" val="538701530"/>
      </p:ext>
    </p:extLst>
  </p:cSld>
  <p:clrMapOvr>
    <a:masterClrMapping/>
  </p:clrMapOvr>
</p:sld>
</file>

<file path=ppt/theme/theme1.xml><?xml version="1.0" encoding="utf-8"?>
<a:theme xmlns:a="http://schemas.openxmlformats.org/drawingml/2006/main" name="Dividend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TM03457464[[fn=Dividende]]</Template>
  <TotalTime>0</TotalTime>
  <Words>506</Words>
  <Application>Microsoft Office PowerPoint</Application>
  <PresentationFormat>Breitbild</PresentationFormat>
  <Paragraphs>66</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Calibri</vt:lpstr>
      <vt:lpstr>Gill Sans MT</vt:lpstr>
      <vt:lpstr>Wingdings</vt:lpstr>
      <vt:lpstr>Wingdings 2</vt:lpstr>
      <vt:lpstr>Dividende</vt:lpstr>
      <vt:lpstr>Umstellung B.Sc. Psychologie in Freiburg</vt:lpstr>
      <vt:lpstr>Zukünftige Jahrgänge</vt:lpstr>
      <vt:lpstr>Jahrgang WS 20/21</vt:lpstr>
      <vt:lpstr>Umstellung - Allgemeines</vt:lpstr>
      <vt:lpstr>Umstellung - Vergleich</vt:lpstr>
      <vt:lpstr>Umstellung - Vergleich</vt:lpstr>
      <vt:lpstr>PowerPoint-Präsentation</vt:lpstr>
      <vt:lpstr>Höhere Fachsemester / Beginn vor 1.9.2020</vt:lpstr>
      <vt:lpstr>Sonstiges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Umstellung in Freiburg</dc:title>
  <dc:creator>kea26</dc:creator>
  <cp:lastModifiedBy>kea26</cp:lastModifiedBy>
  <cp:revision>29</cp:revision>
  <dcterms:created xsi:type="dcterms:W3CDTF">2021-06-03T13:08:19Z</dcterms:created>
  <dcterms:modified xsi:type="dcterms:W3CDTF">2021-06-07T23:10:42Z</dcterms:modified>
</cp:coreProperties>
</file>